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2B287C-BA55-4124-9AE8-C97C9C2E0815}" v="1240" dt="2021-06-18T07:52:07.827"/>
    <p1510:client id="{41A48635-0C35-48D0-A4FA-DA3D039B4C31}" v="14" dt="2021-06-21T09:48:11.069"/>
    <p1510:client id="{5BBD45A5-F7E3-4CFD-8541-BDC741EDD2DA}" v="1562" dt="2021-06-19T08:10:00.752"/>
    <p1510:client id="{5CE9D58E-7B55-453B-9629-BD66E77AC661}" v="15" dt="2021-06-21T09:42:35.896"/>
    <p1510:client id="{73488F51-0256-45F5-A072-C65467BF4BD3}" v="6" dt="2021-06-20T06:50:13.643"/>
    <p1510:client id="{83FF4758-8372-4CA9-B533-D4BC13BDC5BB}" v="10" dt="2021-06-23T07:38:03.760"/>
    <p1510:client id="{84E4D88D-7BDE-450C-AE09-EA42CB21BD68}" v="60" dt="2021-06-30T14:48:45.005"/>
    <p1510:client id="{BE21B1AE-65BC-4B53-9AEB-324732130B9E}" v="36" dt="2021-06-21T09:30:24.760"/>
    <p1510:client id="{CDB57C78-E40B-479B-A75E-5FC19F1F8BC9}" v="4" dt="2021-06-19T08:11:38.502"/>
    <p1510:client id="{E87D8CA1-02BD-4A4C-A24C-0AA2065B08C4}" v="404" dt="2021-07-16T09:46:49.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dirty="0"/>
              <a:t>9/27/2021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9/27/2021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9/27/2021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9/27/2021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9/27/2021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Buddhist_caves_in_India"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mmons.wikimedia.org/wiki/File:Gol_Gumbaz_Front.JP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List_of_synagogues_in_Kerala"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Tower_of_Silence.jpg"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Mughal_architectu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Free Images : architecture, building, monument, tourist, travel, love ...">
            <a:extLst>
              <a:ext uri="{FF2B5EF4-FFF2-40B4-BE49-F238E27FC236}">
                <a16:creationId xmlns:a16="http://schemas.microsoft.com/office/drawing/2014/main" id="{21CFA7FE-E9BD-413C-9A42-C5BC2315E26E}"/>
              </a:ext>
            </a:extLst>
          </p:cNvPr>
          <p:cNvPicPr>
            <a:picLocks noChangeAspect="1"/>
          </p:cNvPicPr>
          <p:nvPr/>
        </p:nvPicPr>
        <p:blipFill rotWithShape="1">
          <a:blip r:embed="rId2">
            <a:alphaModFix amt="50000"/>
          </a:blip>
          <a:srcRect t="15728" r="-1" b="-1"/>
          <a:stretch/>
        </p:blipFill>
        <p:spPr>
          <a:xfrm>
            <a:off x="20" y="10"/>
            <a:ext cx="12191675" cy="6857990"/>
          </a:xfrm>
          <a:prstGeom prst="rect">
            <a:avLst/>
          </a:prstGeom>
        </p:spPr>
      </p:pic>
      <p:sp>
        <p:nvSpPr>
          <p:cNvPr id="2" name="Title 1"/>
          <p:cNvSpPr>
            <a:spLocks noGrp="1"/>
          </p:cNvSpPr>
          <p:nvPr>
            <p:ph type="ctrTitle"/>
          </p:nvPr>
        </p:nvSpPr>
        <p:spPr>
          <a:xfrm>
            <a:off x="4976636" y="992221"/>
            <a:ext cx="6247308" cy="4873558"/>
          </a:xfrm>
        </p:spPr>
        <p:txBody>
          <a:bodyPr anchor="ctr">
            <a:normAutofit/>
          </a:bodyPr>
          <a:lstStyle/>
          <a:p>
            <a:r>
              <a:rPr lang="en-US" sz="4800" b="1" i="1" u="sng">
                <a:latin typeface="Arial Black"/>
                <a:ea typeface="FangSong"/>
              </a:rPr>
              <a:t>THE ART AND </a:t>
            </a:r>
            <a:r>
              <a:rPr lang="en-US" sz="4800" b="1" i="1" u="sng">
                <a:latin typeface="Arial Black"/>
                <a:ea typeface="+mj-lt"/>
                <a:cs typeface="+mj-lt"/>
              </a:rPr>
              <a:t>architecture OF INDIA</a:t>
            </a:r>
            <a:endParaRPr lang="en-US" sz="4800" b="1" i="1" u="sng">
              <a:latin typeface="Arial Black"/>
              <a:ea typeface="FangSong"/>
            </a:endParaRPr>
          </a:p>
        </p:txBody>
      </p:sp>
      <p:sp>
        <p:nvSpPr>
          <p:cNvPr id="3" name="Subtitle 2"/>
          <p:cNvSpPr>
            <a:spLocks noGrp="1"/>
          </p:cNvSpPr>
          <p:nvPr>
            <p:ph type="subTitle" idx="1"/>
          </p:nvPr>
        </p:nvSpPr>
        <p:spPr>
          <a:xfrm>
            <a:off x="968056" y="996610"/>
            <a:ext cx="3363901" cy="4864780"/>
          </a:xfrm>
        </p:spPr>
        <p:txBody>
          <a:bodyPr vert="horz" lIns="91440" tIns="91440" rIns="91440" bIns="91440" rtlCol="0" anchor="ctr">
            <a:normAutofit/>
          </a:bodyPr>
          <a:lstStyle/>
          <a:p>
            <a:pPr algn="r"/>
            <a:r>
              <a:rPr lang="en-US" sz="2000"/>
              <a:t>.</a:t>
            </a:r>
          </a:p>
        </p:txBody>
      </p:sp>
      <p:cxnSp>
        <p:nvCxnSpPr>
          <p:cNvPr id="31" name="Straight Connector 30">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32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A picture containing outdoor, tree, sky, mountain&#10;&#10;Description automatically generated">
            <a:extLst>
              <a:ext uri="{FF2B5EF4-FFF2-40B4-BE49-F238E27FC236}">
                <a16:creationId xmlns:a16="http://schemas.microsoft.com/office/drawing/2014/main" id="{E8AEFB05-1748-4C97-BCC9-D7F8D76B7FC7}"/>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6469" r="-1" b="8528"/>
          <a:stretch/>
        </p:blipFill>
        <p:spPr>
          <a:xfrm>
            <a:off x="305" y="10"/>
            <a:ext cx="12191695" cy="6857990"/>
          </a:xfrm>
          <a:prstGeom prst="rect">
            <a:avLst/>
          </a:prstGeom>
        </p:spPr>
      </p:pic>
      <p:sp>
        <p:nvSpPr>
          <p:cNvPr id="2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5" name="Rectangle 2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3606BD4F-23DB-4D36-9DEE-515E365D956A}"/>
              </a:ext>
            </a:extLst>
          </p:cNvPr>
          <p:cNvSpPr>
            <a:spLocks noGrp="1"/>
          </p:cNvSpPr>
          <p:nvPr>
            <p:ph type="title"/>
          </p:nvPr>
        </p:nvSpPr>
        <p:spPr>
          <a:xfrm>
            <a:off x="1130271" y="1193800"/>
            <a:ext cx="3193050" cy="4699000"/>
          </a:xfrm>
        </p:spPr>
        <p:txBody>
          <a:bodyPr anchor="ctr">
            <a:normAutofit/>
          </a:bodyPr>
          <a:lstStyle/>
          <a:p>
            <a:r>
              <a:rPr lang="en-US" b="1" i="1" u="sng"/>
              <a:t>THE BUDDHIST CAVES :-</a:t>
            </a:r>
          </a:p>
        </p:txBody>
      </p:sp>
      <p:cxnSp>
        <p:nvCxnSpPr>
          <p:cNvPr id="27" name="Straight Connector 2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39D270-DA76-4DD7-AE8E-3D66567B6D30}"/>
              </a:ext>
            </a:extLst>
          </p:cNvPr>
          <p:cNvSpPr>
            <a:spLocks noGrp="1"/>
          </p:cNvSpPr>
          <p:nvPr>
            <p:ph idx="1"/>
          </p:nvPr>
        </p:nvSpPr>
        <p:spPr>
          <a:xfrm>
            <a:off x="4976636" y="1193800"/>
            <a:ext cx="6085091" cy="4699000"/>
          </a:xfrm>
        </p:spPr>
        <p:txBody>
          <a:bodyPr anchor="ctr">
            <a:normAutofit/>
          </a:bodyPr>
          <a:lstStyle/>
          <a:p>
            <a:pPr marL="0" indent="0">
              <a:buNone/>
            </a:pPr>
            <a:r>
              <a:rPr lang="en-US"/>
              <a:t>The Buddhist caves in India are an important form of rock cut architecture there are several features in these caves that make them very unique. There are several paintings and carving on the walls that make them different from other caves these caves were also the residential quarters for the Monks. These caves had stupas in them the caves of Karle and </a:t>
            </a:r>
            <a:r>
              <a:rPr lang="en-US" err="1"/>
              <a:t>Kanheri</a:t>
            </a:r>
            <a:r>
              <a:rPr lang="en-US"/>
              <a:t> have a lion pillar at their entrance. The cave of </a:t>
            </a:r>
            <a:r>
              <a:rPr lang="en-US" err="1"/>
              <a:t>Bhaja</a:t>
            </a:r>
            <a:r>
              <a:rPr lang="en-US"/>
              <a:t> is also had a wooden celling.</a:t>
            </a:r>
          </a:p>
          <a:p>
            <a:pPr marL="0" indent="0">
              <a:buNone/>
            </a:pPr>
            <a:endParaRPr lang="en-US"/>
          </a:p>
        </p:txBody>
      </p:sp>
      <p:sp>
        <p:nvSpPr>
          <p:cNvPr id="2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789737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ky, outdoor, building, place of worship&#10;&#10;Description automatically generated">
            <a:extLst>
              <a:ext uri="{FF2B5EF4-FFF2-40B4-BE49-F238E27FC236}">
                <a16:creationId xmlns:a16="http://schemas.microsoft.com/office/drawing/2014/main" id="{84106A40-BBD9-40B2-BE27-4B1BFF03B6F8}"/>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8216" r="-1" b="7512"/>
          <a:stretch/>
        </p:blipFill>
        <p:spPr>
          <a:xfrm>
            <a:off x="305" y="10"/>
            <a:ext cx="12191695" cy="6857990"/>
          </a:xfrm>
          <a:prstGeom prst="rect">
            <a:avLst/>
          </a:prstGeom>
        </p:spPr>
      </p:pic>
      <p:sp>
        <p:nvSpPr>
          <p:cNvPr id="2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5" name="Rectangle 2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AB1001A-4BE2-4B79-97EB-AFD0FD6578F0}"/>
              </a:ext>
            </a:extLst>
          </p:cNvPr>
          <p:cNvSpPr>
            <a:spLocks noGrp="1"/>
          </p:cNvSpPr>
          <p:nvPr>
            <p:ph type="title"/>
          </p:nvPr>
        </p:nvSpPr>
        <p:spPr>
          <a:xfrm>
            <a:off x="1130271" y="1193800"/>
            <a:ext cx="3193050" cy="4699000"/>
          </a:xfrm>
        </p:spPr>
        <p:txBody>
          <a:bodyPr anchor="ctr">
            <a:normAutofit/>
          </a:bodyPr>
          <a:lstStyle/>
          <a:p>
            <a:r>
              <a:rPr lang="en-US" b="1" i="1" u="sng"/>
              <a:t>THE GOL GUMBAZ :-</a:t>
            </a:r>
          </a:p>
        </p:txBody>
      </p:sp>
      <p:cxnSp>
        <p:nvCxnSpPr>
          <p:cNvPr id="27" name="Straight Connector 2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6DE26F5-DEC7-4A3D-ABBD-BBD7D008E0D9}"/>
              </a:ext>
            </a:extLst>
          </p:cNvPr>
          <p:cNvSpPr>
            <a:spLocks noGrp="1"/>
          </p:cNvSpPr>
          <p:nvPr>
            <p:ph idx="1"/>
          </p:nvPr>
        </p:nvSpPr>
        <p:spPr>
          <a:xfrm>
            <a:off x="4976636" y="1193800"/>
            <a:ext cx="6085091" cy="4699000"/>
          </a:xfrm>
        </p:spPr>
        <p:txBody>
          <a:bodyPr anchor="ctr">
            <a:normAutofit/>
          </a:bodyPr>
          <a:lstStyle/>
          <a:p>
            <a:pPr marL="0" indent="0">
              <a:buNone/>
            </a:pPr>
            <a:r>
              <a:rPr lang="en-US"/>
              <a:t>The Gol Gumbaz of </a:t>
            </a:r>
            <a:r>
              <a:rPr lang="en-US" err="1"/>
              <a:t>Bijapur</a:t>
            </a:r>
            <a:r>
              <a:rPr lang="en-US"/>
              <a:t> is the mausoleum of King Mohammed Adil Shah. It is one of the largest single chambers ever built. The structure exhibits the Indo-Islamic style of architecture. The dome of the Gol Gumbaz is one of the largest domes ever built in the history. With a diameter of 144 feet. The dome structure is supported by eight intersecting arches. The Gol Gumbaz was built by the </a:t>
            </a:r>
            <a:r>
              <a:rPr lang="en-US" err="1"/>
              <a:t>Yaqut</a:t>
            </a:r>
            <a:r>
              <a:rPr lang="en-US"/>
              <a:t> of </a:t>
            </a:r>
            <a:r>
              <a:rPr lang="en-US" err="1"/>
              <a:t>Dabul</a:t>
            </a:r>
            <a:r>
              <a:rPr lang="en-US"/>
              <a:t> in the year 1626-1648.</a:t>
            </a:r>
          </a:p>
        </p:txBody>
      </p:sp>
      <p:sp>
        <p:nvSpPr>
          <p:cNvPr id="2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77226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DEF7-6DAB-47C8-BFA5-F5C7E67E04B7}"/>
              </a:ext>
            </a:extLst>
          </p:cNvPr>
          <p:cNvSpPr>
            <a:spLocks noGrp="1"/>
          </p:cNvSpPr>
          <p:nvPr>
            <p:ph type="title"/>
          </p:nvPr>
        </p:nvSpPr>
        <p:spPr>
          <a:xfrm>
            <a:off x="1451579" y="804519"/>
            <a:ext cx="9603275" cy="1049235"/>
          </a:xfrm>
        </p:spPr>
        <p:txBody>
          <a:bodyPr>
            <a:normAutofit/>
          </a:bodyPr>
          <a:lstStyle/>
          <a:p>
            <a:r>
              <a:rPr lang="en-US" b="1" i="1" u="sng">
                <a:ea typeface="+mj-lt"/>
                <a:cs typeface="+mj-lt"/>
              </a:rPr>
              <a:t> THE </a:t>
            </a:r>
            <a:r>
              <a:rPr lang="en-US" b="1" i="1" u="sng" err="1">
                <a:ea typeface="+mj-lt"/>
                <a:cs typeface="+mj-lt"/>
              </a:rPr>
              <a:t>Mattanchetty</a:t>
            </a:r>
            <a:r>
              <a:rPr lang="en-US" b="1" i="1" u="sng">
                <a:ea typeface="+mj-lt"/>
                <a:cs typeface="+mj-lt"/>
              </a:rPr>
              <a:t> Synagogue :-</a:t>
            </a:r>
            <a:endParaRPr lang="en-US" b="1" i="1" u="sng"/>
          </a:p>
        </p:txBody>
      </p:sp>
      <p:sp>
        <p:nvSpPr>
          <p:cNvPr id="3" name="Content Placeholder 2">
            <a:extLst>
              <a:ext uri="{FF2B5EF4-FFF2-40B4-BE49-F238E27FC236}">
                <a16:creationId xmlns:a16="http://schemas.microsoft.com/office/drawing/2014/main" id="{1E3CA050-994C-43E2-B746-599043EB3EAA}"/>
              </a:ext>
            </a:extLst>
          </p:cNvPr>
          <p:cNvSpPr>
            <a:spLocks noGrp="1"/>
          </p:cNvSpPr>
          <p:nvPr>
            <p:ph idx="1"/>
          </p:nvPr>
        </p:nvSpPr>
        <p:spPr>
          <a:xfrm>
            <a:off x="1451579" y="2015732"/>
            <a:ext cx="5550357" cy="3450613"/>
          </a:xfrm>
        </p:spPr>
        <p:txBody>
          <a:bodyPr vert="horz" lIns="91440" tIns="45720" rIns="91440" bIns="45720" rtlCol="0" anchor="t">
            <a:noAutofit/>
          </a:bodyPr>
          <a:lstStyle/>
          <a:p>
            <a:pPr>
              <a:lnSpc>
                <a:spcPct val="110000"/>
              </a:lnSpc>
              <a:buNone/>
            </a:pPr>
            <a:r>
              <a:rPr lang="en-US" dirty="0">
                <a:ea typeface="+mn-lt"/>
                <a:cs typeface="+mn-lt"/>
              </a:rPr>
              <a:t>The </a:t>
            </a:r>
            <a:r>
              <a:rPr lang="en-US" dirty="0" err="1">
                <a:ea typeface="+mn-lt"/>
                <a:cs typeface="+mn-lt"/>
              </a:rPr>
              <a:t>Mattanchetty</a:t>
            </a:r>
            <a:r>
              <a:rPr lang="en-US" dirty="0">
                <a:ea typeface="+mn-lt"/>
                <a:cs typeface="+mn-lt"/>
              </a:rPr>
              <a:t> Synagogue of Cochin is the most historical relevant locations at Kochi fort. It was built by </a:t>
            </a:r>
            <a:r>
              <a:rPr lang="en-US" dirty="0" err="1">
                <a:ea typeface="+mn-lt"/>
                <a:cs typeface="+mn-lt"/>
              </a:rPr>
              <a:t>Yehudan</a:t>
            </a:r>
            <a:r>
              <a:rPr lang="en-US" dirty="0">
                <a:ea typeface="+mn-lt"/>
                <a:cs typeface="+mn-lt"/>
              </a:rPr>
              <a:t> community  in 1568 on a piece of land gifted to them by the King of Kochi. It is also called the "</a:t>
            </a:r>
            <a:r>
              <a:rPr lang="en-US" b="1" i="1" dirty="0">
                <a:ea typeface="+mn-lt"/>
                <a:cs typeface="+mn-lt"/>
              </a:rPr>
              <a:t>Pardesi Synagogue</a:t>
            </a:r>
            <a:r>
              <a:rPr lang="en-US" dirty="0">
                <a:ea typeface="+mn-lt"/>
                <a:cs typeface="+mn-lt"/>
              </a:rPr>
              <a:t>" or Synagogue. From outside it is an old clock tower which keeps ticking even now. Thousands of tourist visit it every year. People flock to Jew Street to catch a glimpse of this architecture and the lineage of the Jews who still follow the old customs.</a:t>
            </a:r>
            <a:endParaRPr lang="en-US" dirty="0"/>
          </a:p>
        </p:txBody>
      </p:sp>
      <p:grpSp>
        <p:nvGrpSpPr>
          <p:cNvPr id="33" name="Group 35">
            <a:extLst>
              <a:ext uri="{FF2B5EF4-FFF2-40B4-BE49-F238E27FC236}">
                <a16:creationId xmlns:a16="http://schemas.microsoft.com/office/drawing/2014/main" id="{FEB7DF70-0A31-4A61-9C8B-3333776A1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90413" y="2012810"/>
            <a:ext cx="3668069" cy="3453535"/>
            <a:chOff x="7807230" y="2012810"/>
            <a:chExt cx="3251252" cy="3459865"/>
          </a:xfrm>
        </p:grpSpPr>
        <p:sp>
          <p:nvSpPr>
            <p:cNvPr id="37" name="Rectangle 36">
              <a:extLst>
                <a:ext uri="{FF2B5EF4-FFF2-40B4-BE49-F238E27FC236}">
                  <a16:creationId xmlns:a16="http://schemas.microsoft.com/office/drawing/2014/main" id="{47926867-8D58-4875-8B76-E87E5BE82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9F6663C-0F32-4FB9-B549-C2757F49F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1" descr="A picture containing sky, outdoor, tree, building&#10;&#10;Description automatically generated">
            <a:extLst>
              <a:ext uri="{FF2B5EF4-FFF2-40B4-BE49-F238E27FC236}">
                <a16:creationId xmlns:a16="http://schemas.microsoft.com/office/drawing/2014/main" id="{8B4C3A3C-B88A-4B3A-B3AE-143F875E09A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796" r="-1" b="-1"/>
          <a:stretch/>
        </p:blipFill>
        <p:spPr>
          <a:xfrm>
            <a:off x="7554139" y="2174242"/>
            <a:ext cx="3336989" cy="3124351"/>
          </a:xfrm>
          <a:prstGeom prst="rect">
            <a:avLst/>
          </a:prstGeom>
        </p:spPr>
      </p:pic>
    </p:spTree>
    <p:extLst>
      <p:ext uri="{BB962C8B-B14F-4D97-AF65-F5344CB8AC3E}">
        <p14:creationId xmlns:p14="http://schemas.microsoft.com/office/powerpoint/2010/main" val="40545281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ground, building, outdoor, concrete&#10;&#10;Description automatically generated">
            <a:extLst>
              <a:ext uri="{FF2B5EF4-FFF2-40B4-BE49-F238E27FC236}">
                <a16:creationId xmlns:a16="http://schemas.microsoft.com/office/drawing/2014/main" id="{6A7606A6-1BCA-4C33-B0D6-8B1DD8853274}"/>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r="-1" b="24998"/>
          <a:stretch/>
        </p:blipFill>
        <p:spPr>
          <a:xfrm>
            <a:off x="2" y="10"/>
            <a:ext cx="12191695" cy="6857990"/>
          </a:xfrm>
          <a:prstGeom prst="rect">
            <a:avLst/>
          </a:prstGeom>
        </p:spPr>
      </p:pic>
      <p:sp>
        <p:nvSpPr>
          <p:cNvPr id="34"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36"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38" name="Rectangle 37">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7E3E73A-AC40-4517-8F7A-5DFDAFEC7553}"/>
              </a:ext>
            </a:extLst>
          </p:cNvPr>
          <p:cNvSpPr>
            <a:spLocks noGrp="1"/>
          </p:cNvSpPr>
          <p:nvPr>
            <p:ph type="title"/>
          </p:nvPr>
        </p:nvSpPr>
        <p:spPr>
          <a:xfrm>
            <a:off x="1130271" y="1193800"/>
            <a:ext cx="3193050" cy="4699000"/>
          </a:xfrm>
        </p:spPr>
        <p:txBody>
          <a:bodyPr vert="horz" lIns="91440" tIns="45720" rIns="91440" bIns="0" rtlCol="0" anchor="ctr">
            <a:normAutofit/>
          </a:bodyPr>
          <a:lstStyle/>
          <a:p>
            <a:r>
              <a:rPr lang="en-US" u="sng"/>
              <a:t>THE TOWER OF SILENCE</a:t>
            </a:r>
          </a:p>
        </p:txBody>
      </p:sp>
      <p:cxnSp>
        <p:nvCxnSpPr>
          <p:cNvPr id="40" name="Straight Connector 39">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B5C042-2A15-4425-801D-6CD0DF078D68}"/>
              </a:ext>
            </a:extLst>
          </p:cNvPr>
          <p:cNvSpPr>
            <a:spLocks noGrp="1"/>
          </p:cNvSpPr>
          <p:nvPr>
            <p:ph idx="1"/>
          </p:nvPr>
        </p:nvSpPr>
        <p:spPr>
          <a:xfrm>
            <a:off x="4976636" y="1193800"/>
            <a:ext cx="6085091" cy="4699000"/>
          </a:xfrm>
        </p:spPr>
        <p:txBody>
          <a:bodyPr vert="horz" lIns="91440" tIns="91440" rIns="91440" bIns="91440" rtlCol="0" anchor="ctr">
            <a:normAutofit lnSpcReduction="10000"/>
          </a:bodyPr>
          <a:lstStyle/>
          <a:p>
            <a:pPr marL="0" indent="0">
              <a:buNone/>
            </a:pPr>
            <a:r>
              <a:rPr lang="en-US" dirty="0">
                <a:ea typeface="+mn-lt"/>
                <a:cs typeface="+mn-lt"/>
              </a:rPr>
              <a:t>The Tower of Silence</a:t>
            </a:r>
            <a:r>
              <a:rPr lang="en-US" dirty="0"/>
              <a:t> is a Zoroastrian funerary tower where excarnation rituals are carried out is threatened by the area's dwindling vulture population. In 2015, A decrease in vulture population of Mumbai caused great consternation of naturalists and the local Zoroastrian. </a:t>
            </a:r>
            <a:r>
              <a:rPr lang="en-US" dirty="0">
                <a:ea typeface="+mn-lt"/>
                <a:cs typeface="+mn-lt"/>
              </a:rPr>
              <a:t>The small but affluent community looks to these birds of prey for a peaceful passage after death, through the Tower of Silence, on Malabar Hill. The 300-year-old </a:t>
            </a:r>
            <a:r>
              <a:rPr lang="en-US" i="1" dirty="0" err="1">
                <a:ea typeface="+mn-lt"/>
                <a:cs typeface="+mn-lt"/>
              </a:rPr>
              <a:t>dakhma</a:t>
            </a:r>
            <a:r>
              <a:rPr lang="en-US" dirty="0">
                <a:ea typeface="+mn-lt"/>
                <a:cs typeface="+mn-lt"/>
              </a:rPr>
              <a:t> or funerary tower, located deep within a 54-acre forest, is where the bodies of deceased Zoroastrians are placed and exposed to scavenger birds, which as per their beliefs, is the most sacred way of dealing with the dead.</a:t>
            </a:r>
          </a:p>
          <a:p>
            <a:pPr marL="0" indent="0">
              <a:buNone/>
            </a:pPr>
            <a:endParaRPr lang="en-US" cap="all" dirty="0"/>
          </a:p>
        </p:txBody>
      </p:sp>
      <p:sp>
        <p:nvSpPr>
          <p:cNvPr id="42"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65367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2" name="Picture 8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4" name="Straight Connector 8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8" name="Rectangle 87">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A picture containing sky, outdoor, building, place of worship&#10;&#10;Description automatically generated">
            <a:extLst>
              <a:ext uri="{FF2B5EF4-FFF2-40B4-BE49-F238E27FC236}">
                <a16:creationId xmlns:a16="http://schemas.microsoft.com/office/drawing/2014/main" id="{EC68CD73-44FB-4274-92C1-18150B5A9E69}"/>
              </a:ext>
            </a:extLst>
          </p:cNvPr>
          <p:cNvPicPr>
            <a:picLocks noChangeAspect="1"/>
          </p:cNvPicPr>
          <p:nvPr/>
        </p:nvPicPr>
        <p:blipFill rotWithShape="1">
          <a:blip r:embed="rId3">
            <a:alphaModFix amt="50000"/>
            <a:extLst>
              <a:ext uri="{837473B0-CC2E-450A-ABE3-18F120FF3D39}">
                <a1611:picAttrSrcUrl xmlns:a1611="http://schemas.microsoft.com/office/drawing/2016/11/main" r:id="rId4"/>
              </a:ext>
            </a:extLst>
          </a:blip>
          <a:srcRect t="27651" r="-1" b="-1"/>
          <a:stretch/>
        </p:blipFill>
        <p:spPr>
          <a:xfrm>
            <a:off x="20" y="10"/>
            <a:ext cx="12191675" cy="6857990"/>
          </a:xfrm>
          <a:prstGeom prst="rect">
            <a:avLst/>
          </a:prstGeom>
        </p:spPr>
      </p:pic>
      <p:sp>
        <p:nvSpPr>
          <p:cNvPr id="2" name="Title 1">
            <a:extLst>
              <a:ext uri="{FF2B5EF4-FFF2-40B4-BE49-F238E27FC236}">
                <a16:creationId xmlns:a16="http://schemas.microsoft.com/office/drawing/2014/main" id="{13B92C76-B5E7-41E0-9485-2D4F35414568}"/>
              </a:ext>
            </a:extLst>
          </p:cNvPr>
          <p:cNvSpPr>
            <a:spLocks noGrp="1"/>
          </p:cNvSpPr>
          <p:nvPr>
            <p:ph type="title"/>
          </p:nvPr>
        </p:nvSpPr>
        <p:spPr>
          <a:xfrm>
            <a:off x="4976636" y="992221"/>
            <a:ext cx="6247308" cy="4873558"/>
          </a:xfrm>
        </p:spPr>
        <p:txBody>
          <a:bodyPr vert="horz" lIns="91440" tIns="45720" rIns="91440" bIns="0" rtlCol="0" anchor="ctr">
            <a:normAutofit/>
          </a:bodyPr>
          <a:lstStyle/>
          <a:p>
            <a:r>
              <a:rPr lang="en-US" sz="4800"/>
              <a:t>MADE BY:- atharav SHARMA </a:t>
            </a:r>
          </a:p>
        </p:txBody>
      </p:sp>
      <p:cxnSp>
        <p:nvCxnSpPr>
          <p:cNvPr id="90" name="Straight Connector 89">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143D7D-3520-49E6-B6AD-42477EC36A74}"/>
              </a:ext>
            </a:extLst>
          </p:cNvPr>
          <p:cNvSpPr txBox="1"/>
          <p:nvPr/>
        </p:nvSpPr>
        <p:spPr>
          <a:xfrm>
            <a:off x="13302066" y="6499794"/>
            <a:ext cx="2656497" cy="200055"/>
          </a:xfrm>
          <a:prstGeom prst="rect">
            <a:avLst/>
          </a:prstGeom>
          <a:solidFill>
            <a:srgbClr val="000000"/>
          </a:solidFill>
        </p:spPr>
        <p:txBody>
          <a:bodyPr wrap="none" lIns="91440" tIns="45720" rIns="91440" bIns="45720" anchor="t">
            <a:spAutoFit/>
          </a:bodyPr>
          <a:lstStyle/>
          <a:p>
            <a:pPr algn="r">
              <a:spcAft>
                <a:spcPts val="600"/>
              </a:spcAft>
            </a:pPr>
            <a:r>
              <a:rPr lang="en-US" sz="700" dirty="0">
                <a:solidFill>
                  <a:srgbClr val="FFFFFF"/>
                </a:solidFill>
                <a:hlinkClick r:id="rId4">
                  <a:extLst>
                    <a:ext uri="{A12FA001-AC4F-418D-AE19-62706E023703}">
                      <ahyp:hlinkClr xmlns:ahyp="http://schemas.microsoft.com/office/drawing/2018/hyperlinkcolor" val="tx"/>
                    </a:ext>
                  </a:extLst>
                </a:hlinkClick>
              </a:rPr>
              <a:t>This P   hoto</a:t>
            </a:r>
            <a:r>
              <a:rPr lang="en-US" sz="700" dirty="0">
                <a:solidFill>
                  <a:srgbClr val="FFFFFF"/>
                </a:solidFill>
              </a:rPr>
              <a:t> by </a:t>
            </a:r>
            <a:r>
              <a:rPr lang="en-US" sz="700" dirty="0" err="1">
                <a:solidFill>
                  <a:srgbClr val="FFFFFF"/>
                </a:solidFill>
              </a:rPr>
              <a:t>hhhUnknown</a:t>
            </a:r>
            <a:r>
              <a:rPr lang="en-US" sz="700" dirty="0">
                <a:solidFill>
                  <a:srgbClr val="FFFFFF"/>
                </a:solidFill>
              </a:rPr>
              <a:t> author is  licensed under </a:t>
            </a:r>
            <a:r>
              <a:rPr lang="en-US" sz="700" dirty="0">
                <a:solidFill>
                  <a:srgbClr val="FFFFFF"/>
                </a:solidFill>
                <a:hlinkClick r:id="rId5">
                  <a:extLst>
                    <a:ext uri="{A12FA001-AC4F-418D-AE19-62706E023703}">
                      <ahyp:hlinkClr xmlns:ahyp="http://schemas.microsoft.com/office/drawing/2018/hyperlinkcolor" val="tx"/>
                    </a:ext>
                  </a:extLst>
                </a:hlinkClick>
              </a:rPr>
              <a:t>CC BY-SA</a:t>
            </a:r>
            <a:r>
              <a:rPr lang="en-US" sz="700" dirty="0">
                <a:solidFill>
                  <a:srgbClr val="FFFFFF"/>
                </a:solidFill>
              </a:rPr>
              <a:t>.</a:t>
            </a:r>
          </a:p>
        </p:txBody>
      </p:sp>
    </p:spTree>
    <p:extLst>
      <p:ext uri="{BB962C8B-B14F-4D97-AF65-F5344CB8AC3E}">
        <p14:creationId xmlns:p14="http://schemas.microsoft.com/office/powerpoint/2010/main" val="2190645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TF10001119</Template>
  <Application>Microsoft Office PowerPoint</Application>
  <PresentationFormat>Widescreen</PresentationFormat>
  <Slides>6</Slides>
  <Notes>0</Notes>
  <HiddenSlides>0</HiddenSlide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Gallery</vt:lpstr>
      <vt:lpstr>THE ART AND architecture OF INDIA</vt:lpstr>
      <vt:lpstr>THE BUDDHIST CAVES :-</vt:lpstr>
      <vt:lpstr>THE GOL GUMBAZ :-</vt:lpstr>
      <vt:lpstr> THE Mattanchetty Synagogue :-</vt:lpstr>
      <vt:lpstr>THE TOWER OF SILENCE</vt:lpstr>
      <vt:lpstr>MADE BY:- atharav SHARMA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142</cp:revision>
  <dcterms:created xsi:type="dcterms:W3CDTF">2021-06-18T06:41:15Z</dcterms:created>
  <dcterms:modified xsi:type="dcterms:W3CDTF">2021-09-27T13:20:24Z</dcterms:modified>
</cp:coreProperties>
</file>